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2" autoAdjust="0"/>
    <p:restoredTop sz="94660"/>
  </p:normalViewPr>
  <p:slideViewPr>
    <p:cSldViewPr snapToGrid="0">
      <p:cViewPr varScale="1">
        <p:scale>
          <a:sx n="122" d="100"/>
          <a:sy n="122" d="100"/>
        </p:scale>
        <p:origin x="9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3B5E6AB-FEF8-4A1F-8297-906E7F5FB941}"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925A7-DC38-4CAC-A664-2C24102ABFA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87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B5E6AB-FEF8-4A1F-8297-906E7F5FB941}"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925A7-DC38-4CAC-A664-2C24102ABFA0}" type="slidenum">
              <a:rPr lang="en-US" smtClean="0"/>
              <a:t>‹#›</a:t>
            </a:fld>
            <a:endParaRPr lang="en-US"/>
          </a:p>
        </p:txBody>
      </p:sp>
    </p:spTree>
    <p:extLst>
      <p:ext uri="{BB962C8B-B14F-4D97-AF65-F5344CB8AC3E}">
        <p14:creationId xmlns:p14="http://schemas.microsoft.com/office/powerpoint/2010/main" val="428837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B5E6AB-FEF8-4A1F-8297-906E7F5FB941}"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925A7-DC38-4CAC-A664-2C24102ABFA0}"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20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B5E6AB-FEF8-4A1F-8297-906E7F5FB941}"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925A7-DC38-4CAC-A664-2C24102ABFA0}" type="slidenum">
              <a:rPr lang="en-US" smtClean="0"/>
              <a:t>‹#›</a:t>
            </a:fld>
            <a:endParaRPr lang="en-US"/>
          </a:p>
        </p:txBody>
      </p:sp>
    </p:spTree>
    <p:extLst>
      <p:ext uri="{BB962C8B-B14F-4D97-AF65-F5344CB8AC3E}">
        <p14:creationId xmlns:p14="http://schemas.microsoft.com/office/powerpoint/2010/main" val="2084090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B5E6AB-FEF8-4A1F-8297-906E7F5FB941}" type="datetimeFigureOut">
              <a:rPr lang="en-US" smtClean="0"/>
              <a:t>6/12/2020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925A7-DC38-4CAC-A664-2C24102ABFA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98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B5E6AB-FEF8-4A1F-8297-906E7F5FB941}" type="datetimeFigureOut">
              <a:rPr lang="en-US" smtClean="0"/>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925A7-DC38-4CAC-A664-2C24102ABFA0}" type="slidenum">
              <a:rPr lang="en-US" smtClean="0"/>
              <a:t>‹#›</a:t>
            </a:fld>
            <a:endParaRPr lang="en-US"/>
          </a:p>
        </p:txBody>
      </p:sp>
    </p:spTree>
    <p:extLst>
      <p:ext uri="{BB962C8B-B14F-4D97-AF65-F5344CB8AC3E}">
        <p14:creationId xmlns:p14="http://schemas.microsoft.com/office/powerpoint/2010/main" val="3246576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B5E6AB-FEF8-4A1F-8297-906E7F5FB941}" type="datetimeFigureOut">
              <a:rPr lang="en-US" smtClean="0"/>
              <a:t>6/12/2020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925A7-DC38-4CAC-A664-2C24102ABFA0}" type="slidenum">
              <a:rPr lang="en-US" smtClean="0"/>
              <a:t>‹#›</a:t>
            </a:fld>
            <a:endParaRPr lang="en-US"/>
          </a:p>
        </p:txBody>
      </p:sp>
    </p:spTree>
    <p:extLst>
      <p:ext uri="{BB962C8B-B14F-4D97-AF65-F5344CB8AC3E}">
        <p14:creationId xmlns:p14="http://schemas.microsoft.com/office/powerpoint/2010/main" val="2852496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B5E6AB-FEF8-4A1F-8297-906E7F5FB941}" type="datetimeFigureOut">
              <a:rPr lang="en-US" smtClean="0"/>
              <a:t>6/12/2020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925A7-DC38-4CAC-A664-2C24102ABFA0}" type="slidenum">
              <a:rPr lang="en-US" smtClean="0"/>
              <a:t>‹#›</a:t>
            </a:fld>
            <a:endParaRPr lang="en-US"/>
          </a:p>
        </p:txBody>
      </p:sp>
    </p:spTree>
    <p:extLst>
      <p:ext uri="{BB962C8B-B14F-4D97-AF65-F5344CB8AC3E}">
        <p14:creationId xmlns:p14="http://schemas.microsoft.com/office/powerpoint/2010/main" val="2424375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B5E6AB-FEF8-4A1F-8297-906E7F5FB941}" type="datetimeFigureOut">
              <a:rPr lang="en-US" smtClean="0"/>
              <a:t>6/12/2020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925A7-DC38-4CAC-A664-2C24102ABFA0}" type="slidenum">
              <a:rPr lang="en-US" smtClean="0"/>
              <a:t>‹#›</a:t>
            </a:fld>
            <a:endParaRPr lang="en-US"/>
          </a:p>
        </p:txBody>
      </p:sp>
    </p:spTree>
    <p:extLst>
      <p:ext uri="{BB962C8B-B14F-4D97-AF65-F5344CB8AC3E}">
        <p14:creationId xmlns:p14="http://schemas.microsoft.com/office/powerpoint/2010/main" val="4163719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B5E6AB-FEF8-4A1F-8297-906E7F5FB941}" type="datetimeFigureOut">
              <a:rPr lang="en-US" smtClean="0"/>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925A7-DC38-4CAC-A664-2C24102ABFA0}" type="slidenum">
              <a:rPr lang="en-US" smtClean="0"/>
              <a:t>‹#›</a:t>
            </a:fld>
            <a:endParaRPr lang="en-US"/>
          </a:p>
        </p:txBody>
      </p:sp>
    </p:spTree>
    <p:extLst>
      <p:ext uri="{BB962C8B-B14F-4D97-AF65-F5344CB8AC3E}">
        <p14:creationId xmlns:p14="http://schemas.microsoft.com/office/powerpoint/2010/main" val="106671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5E6AB-FEF8-4A1F-8297-906E7F5FB941}" type="datetimeFigureOut">
              <a:rPr lang="en-US" smtClean="0"/>
              <a:t>6/12/2020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925A7-DC38-4CAC-A664-2C24102ABFA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86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3B5E6AB-FEF8-4A1F-8297-906E7F5FB941}" type="datetimeFigureOut">
              <a:rPr lang="en-US" smtClean="0"/>
              <a:t>6/12/2020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28925A7-DC38-4CAC-A664-2C24102ABFA0}"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787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7FEFFF-75CB-432B-A7E3-6CDF54A6BD1C}"/>
              </a:ext>
            </a:extLst>
          </p:cNvPr>
          <p:cNvSpPr>
            <a:spLocks noGrp="1"/>
          </p:cNvSpPr>
          <p:nvPr>
            <p:ph type="ctrTitle"/>
          </p:nvPr>
        </p:nvSpPr>
        <p:spPr>
          <a:xfrm>
            <a:off x="613611" y="685892"/>
            <a:ext cx="3566407" cy="3794020"/>
          </a:xfrm>
        </p:spPr>
        <p:txBody>
          <a:bodyPr anchor="b">
            <a:normAutofit/>
          </a:bodyPr>
          <a:lstStyle/>
          <a:p>
            <a:r>
              <a:rPr lang="en-US" sz="3700" b="1" dirty="0"/>
              <a:t>Battle of the neighborhoods</a:t>
            </a:r>
            <a:br>
              <a:rPr lang="en-US" sz="3700" b="1" dirty="0"/>
            </a:br>
            <a:r>
              <a:rPr lang="en-US" sz="3700" b="1" dirty="0"/>
              <a:t>Capstone</a:t>
            </a:r>
            <a:br>
              <a:rPr lang="en-US" sz="3700" b="1" dirty="0"/>
            </a:br>
            <a:endParaRPr lang="en-US" sz="3700" dirty="0"/>
          </a:p>
        </p:txBody>
      </p:sp>
      <p:cxnSp>
        <p:nvCxnSpPr>
          <p:cNvPr id="13" name="Straight Connector 1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8957C"/>
            </a:solidFill>
          </a:ln>
        </p:spPr>
        <p:style>
          <a:lnRef idx="1">
            <a:schemeClr val="accent1"/>
          </a:lnRef>
          <a:fillRef idx="0">
            <a:schemeClr val="accent1"/>
          </a:fillRef>
          <a:effectRef idx="0">
            <a:schemeClr val="accent1"/>
          </a:effectRef>
          <a:fontRef idx="minor">
            <a:schemeClr val="tx1"/>
          </a:fontRef>
        </p:style>
      </p:cxnSp>
      <p:pic>
        <p:nvPicPr>
          <p:cNvPr id="5" name="Picture 4" descr="A large body of water with a city in the background&#10;&#10;Description automatically generated">
            <a:extLst>
              <a:ext uri="{FF2B5EF4-FFF2-40B4-BE49-F238E27FC236}">
                <a16:creationId xmlns:a16="http://schemas.microsoft.com/office/drawing/2014/main" id="{1697F644-6BA9-452A-A05E-DE63DC416D22}"/>
              </a:ext>
            </a:extLst>
          </p:cNvPr>
          <p:cNvPicPr>
            <a:picLocks noChangeAspect="1"/>
          </p:cNvPicPr>
          <p:nvPr/>
        </p:nvPicPr>
        <p:blipFill rotWithShape="1">
          <a:blip r:embed="rId2">
            <a:extLst>
              <a:ext uri="{28A0092B-C50C-407E-A947-70E740481C1C}">
                <a14:useLocalDpi xmlns:a14="http://schemas.microsoft.com/office/drawing/2010/main" val="0"/>
              </a:ext>
            </a:extLst>
          </a:blip>
          <a:srcRect l="5523" r="21149" b="-2"/>
          <a:stretch/>
        </p:blipFill>
        <p:spPr>
          <a:xfrm>
            <a:off x="4658258" y="975"/>
            <a:ext cx="7533742" cy="6858000"/>
          </a:xfrm>
          <a:prstGeom prst="rect">
            <a:avLst/>
          </a:prstGeom>
        </p:spPr>
      </p:pic>
    </p:spTree>
    <p:extLst>
      <p:ext uri="{BB962C8B-B14F-4D97-AF65-F5344CB8AC3E}">
        <p14:creationId xmlns:p14="http://schemas.microsoft.com/office/powerpoint/2010/main" val="3855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large ship in a body of water&#10;&#10;Description automatically generated">
            <a:extLst>
              <a:ext uri="{FF2B5EF4-FFF2-40B4-BE49-F238E27FC236}">
                <a16:creationId xmlns:a16="http://schemas.microsoft.com/office/drawing/2014/main" id="{4B10B620-2D1E-4932-AC31-B11D2DBD02B4}"/>
              </a:ext>
            </a:extLst>
          </p:cNvPr>
          <p:cNvPicPr>
            <a:picLocks noChangeAspect="1"/>
          </p:cNvPicPr>
          <p:nvPr/>
        </p:nvPicPr>
        <p:blipFill rotWithShape="1">
          <a:blip r:embed="rId2">
            <a:extLst>
              <a:ext uri="{28A0092B-C50C-407E-A947-70E740481C1C}">
                <a14:useLocalDpi xmlns:a14="http://schemas.microsoft.com/office/drawing/2010/main" val="0"/>
              </a:ext>
            </a:extLst>
          </a:blip>
          <a:srcRect t="13685" r="7288" b="48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a:xfrm>
            <a:off x="1024128" y="585216"/>
            <a:ext cx="6066818" cy="1499616"/>
          </a:xfrm>
        </p:spPr>
        <p:txBody>
          <a:bodyPr>
            <a:normAutofit/>
          </a:bodyPr>
          <a:lstStyle/>
          <a:p>
            <a:r>
              <a:rPr lang="en-US" spc="200">
                <a:solidFill>
                  <a:srgbClr val="000000"/>
                </a:solidFill>
              </a:rPr>
              <a:t>Results</a:t>
            </a:r>
            <a:endParaRPr lang="en-US">
              <a:solidFill>
                <a:srgbClr val="000000"/>
              </a:solidFill>
            </a:endParaRPr>
          </a:p>
        </p:txBody>
      </p:sp>
      <p:cxnSp>
        <p:nvCxnSpPr>
          <p:cNvPr id="14" name="Straight Connector 13">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a:xfrm>
            <a:off x="1024128" y="2286000"/>
            <a:ext cx="6066818" cy="4023360"/>
          </a:xfrm>
        </p:spPr>
        <p:txBody>
          <a:bodyPr>
            <a:normAutofit/>
          </a:bodyPr>
          <a:lstStyle/>
          <a:p>
            <a:r>
              <a:rPr lang="en-US">
                <a:solidFill>
                  <a:srgbClr val="000000"/>
                </a:solidFill>
              </a:rPr>
              <a:t>Salthill is a seaside town that sees many visitors outside its neighborhood. It is very close to the city within a 5min reach. </a:t>
            </a:r>
          </a:p>
          <a:p>
            <a:r>
              <a:rPr lang="en-US">
                <a:solidFill>
                  <a:srgbClr val="000000"/>
                </a:solidFill>
              </a:rPr>
              <a:t>Establishing a steak house restaurant here with a sea side view to the Atlantic will add great value to venue. </a:t>
            </a:r>
          </a:p>
        </p:txBody>
      </p:sp>
    </p:spTree>
    <p:extLst>
      <p:ext uri="{BB962C8B-B14F-4D97-AF65-F5344CB8AC3E}">
        <p14:creationId xmlns:p14="http://schemas.microsoft.com/office/powerpoint/2010/main" val="151272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a:xfrm>
            <a:off x="1024128" y="585216"/>
            <a:ext cx="6066818" cy="1499616"/>
          </a:xfrm>
        </p:spPr>
        <p:txBody>
          <a:bodyPr>
            <a:normAutofit/>
          </a:bodyPr>
          <a:lstStyle/>
          <a:p>
            <a:r>
              <a:rPr lang="en-US" spc="200" dirty="0"/>
              <a:t>Discussion</a:t>
            </a:r>
            <a:endParaRPr lang="en-US" dirty="0"/>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a:xfrm>
            <a:off x="1024128" y="2286000"/>
            <a:ext cx="6066818" cy="4023360"/>
          </a:xfrm>
        </p:spPr>
        <p:txBody>
          <a:bodyPr>
            <a:normAutofit fontScale="92500" lnSpcReduction="10000"/>
          </a:bodyPr>
          <a:lstStyle/>
          <a:p>
            <a:r>
              <a:rPr lang="en-US" sz="2000" dirty="0"/>
              <a:t>One issue with the information we found after researching our preferred location in Salthill was that the foursquare results were lacking venues across the results. </a:t>
            </a:r>
          </a:p>
          <a:p>
            <a:endParaRPr lang="en-US" sz="2000" dirty="0"/>
          </a:p>
          <a:p>
            <a:r>
              <a:rPr lang="en-US" sz="2000" dirty="0"/>
              <a:t>Salthill in fact had over ten restaurants in its location. This defied one of our main criteria’s to locate next to competition. </a:t>
            </a:r>
          </a:p>
          <a:p>
            <a:r>
              <a:rPr lang="en-US" sz="2000" dirty="0"/>
              <a:t>Lack of data is a large issue here however for the sack of continuity we will stick to the data as being accurate. </a:t>
            </a:r>
          </a:p>
          <a:p>
            <a:endParaRPr lang="en-US" sz="2000" dirty="0"/>
          </a:p>
          <a:p>
            <a:pPr marL="0" indent="0">
              <a:buNone/>
            </a:pPr>
            <a:r>
              <a:rPr lang="en-US" sz="2000" dirty="0"/>
              <a:t>Google offer places data at a cost, if we want to pursue this accurately, we would go ahead and revert the venue data from google. </a:t>
            </a:r>
          </a:p>
        </p:txBody>
      </p:sp>
    </p:spTree>
    <p:extLst>
      <p:ext uri="{BB962C8B-B14F-4D97-AF65-F5344CB8AC3E}">
        <p14:creationId xmlns:p14="http://schemas.microsoft.com/office/powerpoint/2010/main" val="2057564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a:xfrm>
            <a:off x="1024128" y="585216"/>
            <a:ext cx="6066818" cy="1499616"/>
          </a:xfrm>
        </p:spPr>
        <p:txBody>
          <a:bodyPr>
            <a:normAutofit/>
          </a:bodyPr>
          <a:lstStyle/>
          <a:p>
            <a:r>
              <a:rPr lang="en-US" spc="200" dirty="0"/>
              <a:t>Conclusion </a:t>
            </a:r>
            <a:endParaRPr lang="en-US" dirty="0"/>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a:xfrm>
            <a:off x="1024128" y="2286000"/>
            <a:ext cx="6066818" cy="4023360"/>
          </a:xfrm>
        </p:spPr>
        <p:txBody>
          <a:bodyPr>
            <a:normAutofit/>
          </a:bodyPr>
          <a:lstStyle/>
          <a:p>
            <a:pPr marL="0" indent="0">
              <a:buNone/>
            </a:pPr>
            <a:r>
              <a:rPr lang="en-US" dirty="0"/>
              <a:t>Currently being so close to the city and it having a view of the sea, we recommend to establish a steak and grill restaurant in Salthill.</a:t>
            </a:r>
          </a:p>
          <a:p>
            <a:pPr marL="0" indent="0">
              <a:buNone/>
            </a:pPr>
            <a:endParaRPr lang="en-US" dirty="0"/>
          </a:p>
          <a:p>
            <a:pPr marL="0" indent="0">
              <a:buNone/>
            </a:pPr>
            <a:r>
              <a:rPr lang="en-US" dirty="0"/>
              <a:t>Salthill is a seaside town on the northern shore of Galway Bay, Ireland. Its beach consists of a series of small rocky or sandy stretches. Salthill Promenade offers views of the nearby </a:t>
            </a:r>
            <a:r>
              <a:rPr lang="en-US" dirty="0" err="1"/>
              <a:t>harbour</a:t>
            </a:r>
            <a:r>
              <a:rPr lang="en-US" dirty="0"/>
              <a:t> city of Galway and the </a:t>
            </a:r>
            <a:r>
              <a:rPr lang="en-US" dirty="0" err="1"/>
              <a:t>Aran</a:t>
            </a:r>
            <a:r>
              <a:rPr lang="en-US" dirty="0"/>
              <a:t> Islands. </a:t>
            </a:r>
          </a:p>
          <a:p>
            <a:pPr marL="0" indent="0">
              <a:buNone/>
            </a:pPr>
            <a:endParaRPr lang="en-US" dirty="0"/>
          </a:p>
          <a:p>
            <a:endParaRPr lang="en-US" sz="2000" dirty="0"/>
          </a:p>
          <a:p>
            <a:endParaRPr lang="en-US" sz="2000" dirty="0"/>
          </a:p>
        </p:txBody>
      </p:sp>
    </p:spTree>
    <p:extLst>
      <p:ext uri="{BB962C8B-B14F-4D97-AF65-F5344CB8AC3E}">
        <p14:creationId xmlns:p14="http://schemas.microsoft.com/office/powerpoint/2010/main" val="379810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p:txBody>
          <a:bodyPr>
            <a:normAutofit lnSpcReduction="10000"/>
          </a:bodyPr>
          <a:lstStyle/>
          <a:p>
            <a:r>
              <a:rPr lang="en-US" dirty="0"/>
              <a:t>This project will help us determine and visualise where it is most optimum to establish a steak and grill restaurant in Galway. Galway is situated on the west coast of Ireland with a population greater than 250,000. It is renowned for its vibrant lifestyle and for hosting numerous festivals, celebrations and events such as The Galway Arts Festival. In 2018, it was named the European Region of Gastronomy. The city is currently the European Capital of Culture for 2020, alongside Rijeka, Croatia. Alongside its strong cultural presence, it leads the way in medicine, pharmaceutical research and biomedical multinational companies. </a:t>
            </a:r>
          </a:p>
          <a:p>
            <a:endParaRPr lang="en-US" dirty="0"/>
          </a:p>
          <a:p>
            <a:r>
              <a:rPr lang="en-US" dirty="0"/>
              <a:t>The reason we choose to locate for a steakhouse and grill restaurant is to take advantage of the high quality meat in the west coast of Ireland and the availability of fresh fish from the Atlantic.</a:t>
            </a:r>
          </a:p>
          <a:p>
            <a:endParaRPr lang="en-US" dirty="0"/>
          </a:p>
        </p:txBody>
      </p:sp>
    </p:spTree>
    <p:extLst>
      <p:ext uri="{BB962C8B-B14F-4D97-AF65-F5344CB8AC3E}">
        <p14:creationId xmlns:p14="http://schemas.microsoft.com/office/powerpoint/2010/main" val="42495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p:txBody>
          <a:bodyPr>
            <a:normAutofit lnSpcReduction="10000"/>
          </a:bodyPr>
          <a:lstStyle/>
          <a:p>
            <a:r>
              <a:rPr lang="en-US" dirty="0"/>
              <a:t>The data used in this project is taken from readily available data online. We will scrap and then parse this data using the </a:t>
            </a:r>
            <a:r>
              <a:rPr lang="en-US" dirty="0" err="1"/>
              <a:t>beautifulsoup</a:t>
            </a:r>
            <a:r>
              <a:rPr lang="en-US" dirty="0"/>
              <a:t> package. </a:t>
            </a:r>
          </a:p>
          <a:p>
            <a:r>
              <a:rPr lang="en-US" dirty="0"/>
              <a:t>Location and venue data will then be added using the foursquare api which will help us in our analysis. The report will outline the top ten venues for each neighborhood using the mean count of venues. Ideally we would prefer not to open near another restaurant to avoid competition. The idea would be that the customer base would travel to this location to enjoy the meal. Ample car parking facilities especially away from busy areas would be preferred. Combining traffic location was preferred yet no public free data was available. </a:t>
            </a:r>
          </a:p>
          <a:p>
            <a:endParaRPr lang="en-US" dirty="0"/>
          </a:p>
          <a:p>
            <a:r>
              <a:rPr lang="en-US" dirty="0"/>
              <a:t>We further cluster neighborhoods using the </a:t>
            </a:r>
            <a:r>
              <a:rPr lang="en-US" dirty="0" err="1"/>
              <a:t>knn</a:t>
            </a:r>
            <a:r>
              <a:rPr lang="en-US" dirty="0"/>
              <a:t> algorithm and will post their locations using folium alongside the data from foursquare to infer the data.  </a:t>
            </a:r>
          </a:p>
        </p:txBody>
      </p:sp>
    </p:spTree>
    <p:extLst>
      <p:ext uri="{BB962C8B-B14F-4D97-AF65-F5344CB8AC3E}">
        <p14:creationId xmlns:p14="http://schemas.microsoft.com/office/powerpoint/2010/main" val="3115469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dirty="0">
                <a:solidFill>
                  <a:srgbClr val="FFFFFF"/>
                </a:solidFill>
                <a:latin typeface="+mj-lt"/>
                <a:ea typeface="+mj-ea"/>
                <a:cs typeface="+mj-cs"/>
              </a:rPr>
              <a:t>Methodology</a:t>
            </a:r>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a:xfrm>
            <a:off x="638921" y="3849539"/>
            <a:ext cx="4204012" cy="2359417"/>
          </a:xfrm>
        </p:spPr>
        <p:txBody>
          <a:bodyPr vert="horz" lIns="91440" tIns="45720" rIns="91440" bIns="45720" rtlCol="0" anchor="t">
            <a:normAutofit/>
          </a:bodyPr>
          <a:lstStyle/>
          <a:p>
            <a:pPr marL="0" indent="0" algn="r">
              <a:lnSpc>
                <a:spcPct val="100000"/>
              </a:lnSpc>
              <a:spcBef>
                <a:spcPts val="0"/>
              </a:spcBef>
              <a:buNone/>
            </a:pPr>
            <a:r>
              <a:rPr lang="en-US" sz="1600" dirty="0">
                <a:solidFill>
                  <a:srgbClr val="FFFFFF"/>
                </a:solidFill>
              </a:rPr>
              <a:t>We now go through the logic of the report. Here we extract and clean the data. </a:t>
            </a:r>
          </a:p>
        </p:txBody>
      </p:sp>
      <p:cxnSp>
        <p:nvCxnSpPr>
          <p:cNvPr id="19" name="Straight Connector 18">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A621CCB-1DF0-4CD0-97B1-A7202D683D6E}"/>
              </a:ext>
            </a:extLst>
          </p:cNvPr>
          <p:cNvPicPr>
            <a:picLocks noChangeAspect="1"/>
          </p:cNvPicPr>
          <p:nvPr/>
        </p:nvPicPr>
        <p:blipFill>
          <a:blip r:embed="rId2"/>
          <a:stretch>
            <a:fillRect/>
          </a:stretch>
        </p:blipFill>
        <p:spPr>
          <a:xfrm>
            <a:off x="5673012" y="491160"/>
            <a:ext cx="6131516" cy="2018518"/>
          </a:xfrm>
          <a:prstGeom prst="rect">
            <a:avLst/>
          </a:prstGeom>
        </p:spPr>
      </p:pic>
      <p:sp>
        <p:nvSpPr>
          <p:cNvPr id="12" name="Content Placeholder 2">
            <a:extLst>
              <a:ext uri="{FF2B5EF4-FFF2-40B4-BE49-F238E27FC236}">
                <a16:creationId xmlns:a16="http://schemas.microsoft.com/office/drawing/2014/main" id="{2F3767B7-3CA5-4303-8318-4CEC948A9681}"/>
              </a:ext>
            </a:extLst>
          </p:cNvPr>
          <p:cNvSpPr txBox="1">
            <a:spLocks/>
          </p:cNvSpPr>
          <p:nvPr/>
        </p:nvSpPr>
        <p:spPr>
          <a:xfrm>
            <a:off x="5790186" y="3002139"/>
            <a:ext cx="5762893" cy="993448"/>
          </a:xfrm>
          <a:prstGeom prst="rect">
            <a:avLst/>
          </a:prstGeom>
        </p:spPr>
        <p:txBody>
          <a:bodyPr vert="horz" lIns="91440" tIns="45720" rIns="9144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r">
              <a:lnSpc>
                <a:spcPct val="100000"/>
              </a:lnSpc>
              <a:spcBef>
                <a:spcPts val="0"/>
              </a:spcBef>
              <a:buFont typeface="Tw Cen MT" panose="020B0602020104020603" pitchFamily="34" charset="0"/>
              <a:buNone/>
            </a:pPr>
            <a:r>
              <a:rPr lang="en-US" sz="1600" dirty="0"/>
              <a:t>Using foursquare api, we extract the venue for each venues using the longitude and latitudes of each neighborhood. </a:t>
            </a:r>
          </a:p>
        </p:txBody>
      </p:sp>
      <p:pic>
        <p:nvPicPr>
          <p:cNvPr id="6" name="Picture 5">
            <a:extLst>
              <a:ext uri="{FF2B5EF4-FFF2-40B4-BE49-F238E27FC236}">
                <a16:creationId xmlns:a16="http://schemas.microsoft.com/office/drawing/2014/main" id="{DFF4AE04-09DB-406C-96B3-922DF5851CEE}"/>
              </a:ext>
            </a:extLst>
          </p:cNvPr>
          <p:cNvPicPr>
            <a:picLocks noChangeAspect="1"/>
          </p:cNvPicPr>
          <p:nvPr/>
        </p:nvPicPr>
        <p:blipFill>
          <a:blip r:embed="rId3"/>
          <a:stretch>
            <a:fillRect/>
          </a:stretch>
        </p:blipFill>
        <p:spPr>
          <a:xfrm>
            <a:off x="5673012" y="4271353"/>
            <a:ext cx="6345108" cy="1926913"/>
          </a:xfrm>
          <a:prstGeom prst="rect">
            <a:avLst/>
          </a:prstGeom>
        </p:spPr>
      </p:pic>
    </p:spTree>
    <p:extLst>
      <p:ext uri="{BB962C8B-B14F-4D97-AF65-F5344CB8AC3E}">
        <p14:creationId xmlns:p14="http://schemas.microsoft.com/office/powerpoint/2010/main" val="267448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a:xfrm>
            <a:off x="1024128" y="585216"/>
            <a:ext cx="6066818" cy="1499616"/>
          </a:xfrm>
        </p:spPr>
        <p:txBody>
          <a:bodyPr>
            <a:normAutofit/>
          </a:bodyPr>
          <a:lstStyle/>
          <a:p>
            <a:r>
              <a:rPr lang="en-US" spc="200"/>
              <a:t>Methodology</a:t>
            </a:r>
            <a:endParaRPr lang="en-US"/>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a:xfrm>
            <a:off x="1024128" y="2286000"/>
            <a:ext cx="6066818" cy="4023360"/>
          </a:xfrm>
        </p:spPr>
        <p:txBody>
          <a:bodyPr>
            <a:normAutofit/>
          </a:bodyPr>
          <a:lstStyle/>
          <a:p>
            <a:r>
              <a:rPr lang="en-US"/>
              <a:t>Next, we group rows by neighborhood and by taking the mean of the frequency of occurrence of each category. </a:t>
            </a:r>
          </a:p>
          <a:p>
            <a:r>
              <a:rPr lang="en-US"/>
              <a:t>This helps us rank all venues across the neighborhoods. </a:t>
            </a:r>
          </a:p>
        </p:txBody>
      </p:sp>
      <p:pic>
        <p:nvPicPr>
          <p:cNvPr id="7" name="Picture 6">
            <a:extLst>
              <a:ext uri="{FF2B5EF4-FFF2-40B4-BE49-F238E27FC236}">
                <a16:creationId xmlns:a16="http://schemas.microsoft.com/office/drawing/2014/main" id="{EF7C9464-2282-4C05-8C11-C80D981B3AA1}"/>
              </a:ext>
            </a:extLst>
          </p:cNvPr>
          <p:cNvPicPr>
            <a:picLocks noChangeAspect="1"/>
          </p:cNvPicPr>
          <p:nvPr/>
        </p:nvPicPr>
        <p:blipFill rotWithShape="1">
          <a:blip r:embed="rId2"/>
          <a:srcRect l="31032" t="755" r="21295" b="-757"/>
          <a:stretch/>
        </p:blipFill>
        <p:spPr>
          <a:xfrm>
            <a:off x="7552266" y="10"/>
            <a:ext cx="4639733" cy="4233662"/>
          </a:xfrm>
          <a:prstGeom prst="rect">
            <a:avLst/>
          </a:prstGeom>
        </p:spPr>
      </p:pic>
      <p:pic>
        <p:nvPicPr>
          <p:cNvPr id="6" name="Picture 5">
            <a:extLst>
              <a:ext uri="{FF2B5EF4-FFF2-40B4-BE49-F238E27FC236}">
                <a16:creationId xmlns:a16="http://schemas.microsoft.com/office/drawing/2014/main" id="{291FF5B2-428E-405E-BEA8-3F8A42C29A6B}"/>
              </a:ext>
            </a:extLst>
          </p:cNvPr>
          <p:cNvPicPr>
            <a:picLocks noChangeAspect="1"/>
          </p:cNvPicPr>
          <p:nvPr/>
        </p:nvPicPr>
        <p:blipFill rotWithShape="1">
          <a:blip r:embed="rId3"/>
          <a:srcRect r="29722"/>
          <a:stretch/>
        </p:blipFill>
        <p:spPr>
          <a:xfrm>
            <a:off x="7552266" y="4233673"/>
            <a:ext cx="4639733" cy="2624328"/>
          </a:xfrm>
          <a:prstGeom prst="rect">
            <a:avLst/>
          </a:prstGeom>
        </p:spPr>
      </p:pic>
    </p:spTree>
    <p:extLst>
      <p:ext uri="{BB962C8B-B14F-4D97-AF65-F5344CB8AC3E}">
        <p14:creationId xmlns:p14="http://schemas.microsoft.com/office/powerpoint/2010/main" val="128885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a:xfrm>
            <a:off x="1024128" y="585216"/>
            <a:ext cx="3133581" cy="1499616"/>
          </a:xfrm>
        </p:spPr>
        <p:txBody>
          <a:bodyPr>
            <a:normAutofit/>
          </a:bodyPr>
          <a:lstStyle/>
          <a:p>
            <a:r>
              <a:rPr lang="en-US" sz="4000" spc="200"/>
              <a:t>Methodology</a:t>
            </a:r>
            <a:endParaRPr lang="en-US" sz="4000"/>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a:xfrm>
            <a:off x="1024128" y="2286000"/>
            <a:ext cx="3133580" cy="3931920"/>
          </a:xfrm>
        </p:spPr>
        <p:txBody>
          <a:bodyPr>
            <a:normAutofit/>
          </a:bodyPr>
          <a:lstStyle/>
          <a:p>
            <a:r>
              <a:rPr lang="en-US" sz="1600" dirty="0"/>
              <a:t>Further we sort neighborhoods by ascending venues so that each neighborhood will be ranked from top to bottom venue.  </a:t>
            </a:r>
          </a:p>
        </p:txBody>
      </p:sp>
      <p:pic>
        <p:nvPicPr>
          <p:cNvPr id="4" name="Picture 3">
            <a:extLst>
              <a:ext uri="{FF2B5EF4-FFF2-40B4-BE49-F238E27FC236}">
                <a16:creationId xmlns:a16="http://schemas.microsoft.com/office/drawing/2014/main" id="{EBCF445E-4EF8-424C-B405-E210AB8D8827}"/>
              </a:ext>
            </a:extLst>
          </p:cNvPr>
          <p:cNvPicPr>
            <a:picLocks noChangeAspect="1"/>
          </p:cNvPicPr>
          <p:nvPr/>
        </p:nvPicPr>
        <p:blipFill>
          <a:blip r:embed="rId2"/>
          <a:stretch>
            <a:fillRect/>
          </a:stretch>
        </p:blipFill>
        <p:spPr>
          <a:xfrm>
            <a:off x="4642342" y="1433860"/>
            <a:ext cx="6909577" cy="3990280"/>
          </a:xfrm>
          <a:prstGeom prst="rect">
            <a:avLst/>
          </a:prstGeom>
        </p:spPr>
      </p:pic>
    </p:spTree>
    <p:extLst>
      <p:ext uri="{BB962C8B-B14F-4D97-AF65-F5344CB8AC3E}">
        <p14:creationId xmlns:p14="http://schemas.microsoft.com/office/powerpoint/2010/main" val="4212331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a:xfrm>
            <a:off x="1024128" y="585216"/>
            <a:ext cx="6066818" cy="1499616"/>
          </a:xfrm>
        </p:spPr>
        <p:txBody>
          <a:bodyPr>
            <a:normAutofit/>
          </a:bodyPr>
          <a:lstStyle/>
          <a:p>
            <a:r>
              <a:rPr lang="en-US" spc="200" dirty="0"/>
              <a:t>Methodology</a:t>
            </a:r>
            <a:endParaRPr lang="en-US" dirty="0"/>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a:xfrm>
            <a:off x="1024128" y="2286000"/>
            <a:ext cx="6066818" cy="4023360"/>
          </a:xfrm>
        </p:spPr>
        <p:txBody>
          <a:bodyPr>
            <a:normAutofit/>
          </a:bodyPr>
          <a:lstStyle/>
          <a:p>
            <a:r>
              <a:rPr lang="en-US" dirty="0"/>
              <a:t>Lastly we combine the </a:t>
            </a:r>
            <a:r>
              <a:rPr lang="en-US" dirty="0" err="1"/>
              <a:t>knn</a:t>
            </a:r>
            <a:r>
              <a:rPr lang="en-US" dirty="0"/>
              <a:t> algorithm to our data points and assign them to our data. </a:t>
            </a:r>
          </a:p>
          <a:p>
            <a:endParaRPr lang="en-US" dirty="0"/>
          </a:p>
          <a:p>
            <a:r>
              <a:rPr lang="en-US" dirty="0"/>
              <a:t>We are using 9 clusters.</a:t>
            </a:r>
          </a:p>
          <a:p>
            <a:endParaRPr lang="en-US" dirty="0"/>
          </a:p>
          <a:p>
            <a:r>
              <a:rPr lang="en-US" dirty="0"/>
              <a:t>Posting a screenshot of the results.</a:t>
            </a:r>
          </a:p>
        </p:txBody>
      </p:sp>
      <p:pic>
        <p:nvPicPr>
          <p:cNvPr id="8" name="Picture 7">
            <a:extLst>
              <a:ext uri="{FF2B5EF4-FFF2-40B4-BE49-F238E27FC236}">
                <a16:creationId xmlns:a16="http://schemas.microsoft.com/office/drawing/2014/main" id="{80F840CC-3DE1-4AAA-88E9-7013E51DD71F}"/>
              </a:ext>
            </a:extLst>
          </p:cNvPr>
          <p:cNvPicPr>
            <a:picLocks noChangeAspect="1"/>
          </p:cNvPicPr>
          <p:nvPr/>
        </p:nvPicPr>
        <p:blipFill rotWithShape="1">
          <a:blip r:embed="rId2"/>
          <a:srcRect l="15545" t="2104" r="39249" b="-2102"/>
          <a:stretch/>
        </p:blipFill>
        <p:spPr>
          <a:xfrm>
            <a:off x="8789547" y="0"/>
            <a:ext cx="3402452" cy="3104668"/>
          </a:xfrm>
          <a:prstGeom prst="rect">
            <a:avLst/>
          </a:prstGeom>
        </p:spPr>
      </p:pic>
      <p:pic>
        <p:nvPicPr>
          <p:cNvPr id="7" name="Picture 6">
            <a:extLst>
              <a:ext uri="{FF2B5EF4-FFF2-40B4-BE49-F238E27FC236}">
                <a16:creationId xmlns:a16="http://schemas.microsoft.com/office/drawing/2014/main" id="{09315569-B736-46DC-8B29-F29AF64BF502}"/>
              </a:ext>
            </a:extLst>
          </p:cNvPr>
          <p:cNvPicPr>
            <a:picLocks noChangeAspect="1"/>
          </p:cNvPicPr>
          <p:nvPr/>
        </p:nvPicPr>
        <p:blipFill rotWithShape="1">
          <a:blip r:embed="rId3"/>
          <a:srcRect l="6037" t="4026" r="21478" b="-4026"/>
          <a:stretch/>
        </p:blipFill>
        <p:spPr>
          <a:xfrm>
            <a:off x="5581372" y="3104668"/>
            <a:ext cx="6416350" cy="3629219"/>
          </a:xfrm>
          <a:prstGeom prst="rect">
            <a:avLst/>
          </a:prstGeom>
        </p:spPr>
      </p:pic>
    </p:spTree>
    <p:extLst>
      <p:ext uri="{BB962C8B-B14F-4D97-AF65-F5344CB8AC3E}">
        <p14:creationId xmlns:p14="http://schemas.microsoft.com/office/powerpoint/2010/main" val="220151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Methodology</a:t>
            </a:r>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a:xfrm>
            <a:off x="8610600" y="4960137"/>
            <a:ext cx="3200400" cy="1463040"/>
          </a:xfrm>
        </p:spPr>
        <p:txBody>
          <a:bodyPr vert="horz" lIns="91440" tIns="45720" rIns="91440" bIns="45720" rtlCol="0" anchor="ctr">
            <a:normAutofit/>
          </a:bodyPr>
          <a:lstStyle/>
          <a:p>
            <a:pPr marL="0" indent="0">
              <a:lnSpc>
                <a:spcPct val="100000"/>
              </a:lnSpc>
              <a:spcBef>
                <a:spcPts val="0"/>
              </a:spcBef>
              <a:buNone/>
            </a:pPr>
            <a:r>
              <a:rPr lang="en-US" sz="1800">
                <a:solidFill>
                  <a:schemeClr val="tx1">
                    <a:lumMod val="95000"/>
                    <a:lumOff val="5000"/>
                  </a:schemeClr>
                </a:solidFill>
              </a:rPr>
              <a:t>Examining clusters </a:t>
            </a:r>
          </a:p>
        </p:txBody>
      </p:sp>
      <p:sp useBgFill="1">
        <p:nvSpPr>
          <p:cNvPr id="29" name="Rectangle 28">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00A75A-A809-4D04-9701-4C52AAD6198A}"/>
              </a:ext>
            </a:extLst>
          </p:cNvPr>
          <p:cNvPicPr>
            <a:picLocks noChangeAspect="1"/>
          </p:cNvPicPr>
          <p:nvPr/>
        </p:nvPicPr>
        <p:blipFill>
          <a:blip r:embed="rId2"/>
          <a:stretch>
            <a:fillRect/>
          </a:stretch>
        </p:blipFill>
        <p:spPr>
          <a:xfrm>
            <a:off x="606092" y="434823"/>
            <a:ext cx="10821300" cy="4572000"/>
          </a:xfrm>
          <a:prstGeom prst="rect">
            <a:avLst/>
          </a:prstGeom>
        </p:spPr>
      </p:pic>
    </p:spTree>
    <p:extLst>
      <p:ext uri="{BB962C8B-B14F-4D97-AF65-F5344CB8AC3E}">
        <p14:creationId xmlns:p14="http://schemas.microsoft.com/office/powerpoint/2010/main" val="870982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F09E-E0C7-4398-A043-2C5F360AC149}"/>
              </a:ext>
            </a:extLst>
          </p:cNvPr>
          <p:cNvSpPr>
            <a:spLocks noGrp="1"/>
          </p:cNvSpPr>
          <p:nvPr>
            <p:ph type="title"/>
          </p:nvPr>
        </p:nvSpPr>
        <p:spPr>
          <a:xfrm>
            <a:off x="1024128" y="585216"/>
            <a:ext cx="6066818" cy="1499616"/>
          </a:xfrm>
        </p:spPr>
        <p:txBody>
          <a:bodyPr>
            <a:normAutofit/>
          </a:bodyPr>
          <a:lstStyle/>
          <a:p>
            <a:r>
              <a:rPr lang="en-US" spc="200" dirty="0"/>
              <a:t>Results</a:t>
            </a:r>
            <a:endParaRPr lang="en-US" dirty="0"/>
          </a:p>
        </p:txBody>
      </p:sp>
      <p:sp>
        <p:nvSpPr>
          <p:cNvPr id="3" name="Content Placeholder 2">
            <a:extLst>
              <a:ext uri="{FF2B5EF4-FFF2-40B4-BE49-F238E27FC236}">
                <a16:creationId xmlns:a16="http://schemas.microsoft.com/office/drawing/2014/main" id="{08C608EE-B9BF-45F5-A235-4F825E2114BF}"/>
              </a:ext>
            </a:extLst>
          </p:cNvPr>
          <p:cNvSpPr>
            <a:spLocks noGrp="1"/>
          </p:cNvSpPr>
          <p:nvPr>
            <p:ph idx="1"/>
          </p:nvPr>
        </p:nvSpPr>
        <p:spPr>
          <a:xfrm>
            <a:off x="1024128" y="2286000"/>
            <a:ext cx="6066818" cy="4023360"/>
          </a:xfrm>
        </p:spPr>
        <p:txBody>
          <a:bodyPr>
            <a:normAutofit/>
          </a:bodyPr>
          <a:lstStyle/>
          <a:p>
            <a:r>
              <a:rPr lang="en-US" sz="2000" dirty="0"/>
              <a:t>As we remove clusters that are not within our boundaries, cluster 0 looks like the most opportunistic. </a:t>
            </a:r>
          </a:p>
          <a:p>
            <a:r>
              <a:rPr lang="en-US" sz="2000" dirty="0"/>
              <a:t>We further sift through the list and note locations that fit our criteria,.</a:t>
            </a:r>
            <a:r>
              <a:rPr lang="en-US" sz="2000" dirty="0" err="1"/>
              <a:t>i.e</a:t>
            </a:r>
            <a:r>
              <a:rPr lang="en-US" sz="2000" dirty="0"/>
              <a:t> away from traffic and that has ample car park space. </a:t>
            </a:r>
          </a:p>
          <a:p>
            <a:r>
              <a:rPr lang="en-US" sz="2000" dirty="0"/>
              <a:t>We then filter through the cluster that has restaurants in the top 4 venues to avoid competition as previously mentioned. </a:t>
            </a:r>
          </a:p>
          <a:p>
            <a:pPr marL="0" indent="0">
              <a:buNone/>
            </a:pPr>
            <a:r>
              <a:rPr lang="en-US" sz="2000" dirty="0"/>
              <a:t>One location pops out, Salthill. </a:t>
            </a:r>
          </a:p>
          <a:p>
            <a:endParaRPr lang="en-US" sz="2000" dirty="0"/>
          </a:p>
        </p:txBody>
      </p:sp>
      <p:pic>
        <p:nvPicPr>
          <p:cNvPr id="5" name="Picture 4">
            <a:extLst>
              <a:ext uri="{FF2B5EF4-FFF2-40B4-BE49-F238E27FC236}">
                <a16:creationId xmlns:a16="http://schemas.microsoft.com/office/drawing/2014/main" id="{BB8A0D36-E3EB-4178-9F28-F7C5BF89A616}"/>
              </a:ext>
            </a:extLst>
          </p:cNvPr>
          <p:cNvPicPr>
            <a:picLocks noChangeAspect="1"/>
          </p:cNvPicPr>
          <p:nvPr/>
        </p:nvPicPr>
        <p:blipFill rotWithShape="1">
          <a:blip r:embed="rId2"/>
          <a:srcRect l="12674" r="29517" b="1"/>
          <a:stretch/>
        </p:blipFill>
        <p:spPr>
          <a:xfrm>
            <a:off x="7552266" y="10"/>
            <a:ext cx="4639733" cy="4233662"/>
          </a:xfrm>
          <a:prstGeom prst="rect">
            <a:avLst/>
          </a:prstGeom>
        </p:spPr>
      </p:pic>
      <p:pic>
        <p:nvPicPr>
          <p:cNvPr id="4" name="Picture 3">
            <a:extLst>
              <a:ext uri="{FF2B5EF4-FFF2-40B4-BE49-F238E27FC236}">
                <a16:creationId xmlns:a16="http://schemas.microsoft.com/office/drawing/2014/main" id="{1228C22C-A79F-4B79-834A-81FD8222C1CD}"/>
              </a:ext>
            </a:extLst>
          </p:cNvPr>
          <p:cNvPicPr>
            <a:picLocks noChangeAspect="1"/>
          </p:cNvPicPr>
          <p:nvPr/>
        </p:nvPicPr>
        <p:blipFill rotWithShape="1">
          <a:blip r:embed="rId3"/>
          <a:srcRect l="4823" r="35068" b="2"/>
          <a:stretch/>
        </p:blipFill>
        <p:spPr>
          <a:xfrm>
            <a:off x="7552266" y="4233673"/>
            <a:ext cx="4639733" cy="2624328"/>
          </a:xfrm>
          <a:prstGeom prst="rect">
            <a:avLst/>
          </a:prstGeom>
        </p:spPr>
      </p:pic>
    </p:spTree>
    <p:extLst>
      <p:ext uri="{BB962C8B-B14F-4D97-AF65-F5344CB8AC3E}">
        <p14:creationId xmlns:p14="http://schemas.microsoft.com/office/powerpoint/2010/main" val="18993288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15</TotalTime>
  <Words>727</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Tw Cen MT</vt:lpstr>
      <vt:lpstr>Tw Cen MT Condensed</vt:lpstr>
      <vt:lpstr>Wingdings 3</vt:lpstr>
      <vt:lpstr>Integral</vt:lpstr>
      <vt:lpstr>Battle of the neighborhoods Capstone </vt:lpstr>
      <vt:lpstr>Introduction </vt:lpstr>
      <vt:lpstr>data</vt:lpstr>
      <vt:lpstr>Methodology</vt:lpstr>
      <vt:lpstr>Methodology</vt:lpstr>
      <vt:lpstr>Methodology</vt:lpstr>
      <vt:lpstr>Methodology</vt:lpstr>
      <vt:lpstr>Methodology</vt:lpstr>
      <vt:lpstr>Results</vt:lpstr>
      <vt:lpstr>Results</vt:lpstr>
      <vt:lpstr>Discussion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the neighborhoods Capstone </dc:title>
  <dc:creator>Moody Sultan</dc:creator>
  <cp:lastModifiedBy>Moody Sultan</cp:lastModifiedBy>
  <cp:revision>3</cp:revision>
  <dcterms:created xsi:type="dcterms:W3CDTF">2020-06-12T15:43:33Z</dcterms:created>
  <dcterms:modified xsi:type="dcterms:W3CDTF">2020-06-12T15:59:23Z</dcterms:modified>
</cp:coreProperties>
</file>